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  <p:sldMasterId id="2147483880" r:id="rId2"/>
  </p:sldMasterIdLst>
  <p:notesMasterIdLst>
    <p:notesMasterId r:id="rId7"/>
  </p:notesMasterIdLst>
  <p:sldIdLst>
    <p:sldId id="256" r:id="rId3"/>
    <p:sldId id="303" r:id="rId4"/>
    <p:sldId id="306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نمط فاتح 2 - تميي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نمط متوسط 3 - 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69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E8801-5DDD-4EED-BE6D-DE0B922B774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C6A1E-D585-4A2C-9CC1-F82492D6C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5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6A1E-D585-4A2C-9CC1-F82492D6C1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1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C9379-AF66-4282-B9B0-C712DC5A52B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F65587-5F57-4ED4-9D0F-2F323AF3C08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80920" cy="2736304"/>
          </a:xfrm>
        </p:spPr>
        <p:txBody>
          <a:bodyPr anchor="t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جامعة ديالى                                                      الكورس الثاني</a:t>
            </a:r>
            <a:b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كلية الإدارة والاقتصاد                                         مادة : مبادئ محاسبة 2</a:t>
            </a:r>
            <a:b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قسم الإدارة العامة </a:t>
            </a:r>
            <a:b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sz="28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IQ" sz="28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</a:t>
            </a:r>
            <a:b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IQ" sz="28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محاضرة / الأوراق التجارية ( الكمبيالات) </a:t>
            </a:r>
            <a:r>
              <a:rPr lang="en-US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IQ" sz="28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حل تماريــــــــــــــــــــــــــــــــن </a:t>
            </a:r>
            <a:endParaRPr lang="en-US" sz="28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704856" cy="2736304"/>
          </a:xfrm>
        </p:spPr>
        <p:txBody>
          <a:bodyPr/>
          <a:lstStyle/>
          <a:p>
            <a:pPr algn="ctr"/>
            <a:endParaRPr lang="ar-IQ" dirty="0" smtClean="0">
              <a:solidFill>
                <a:srgbClr val="7030A0"/>
              </a:solidFill>
            </a:endParaRPr>
          </a:p>
          <a:p>
            <a:pPr algn="ctr"/>
            <a:r>
              <a:rPr lang="ar-IQ" sz="3200" b="1" i="0" cap="all" spc="300" dirty="0" smtClean="0">
                <a:solidFill>
                  <a:srgbClr val="7030A0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          </a:t>
            </a:r>
            <a:r>
              <a:rPr lang="ar-IQ" sz="4000" b="1" cap="small" dirty="0">
                <a:solidFill>
                  <a:srgbClr val="7030A0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إعداد         </a:t>
            </a:r>
          </a:p>
          <a:p>
            <a:pPr algn="ctr"/>
            <a:r>
              <a:rPr lang="ar-IQ" sz="4000" b="1" cap="small" dirty="0">
                <a:solidFill>
                  <a:srgbClr val="7030A0"/>
                </a:solidFill>
                <a:latin typeface="AGA Arabesque Desktop" panose="05010101010101010101" pitchFamily="2" charset="2"/>
                <a:ea typeface="+mj-ea"/>
                <a:cs typeface="Akhbar MT" pitchFamily="2" charset="-78"/>
              </a:rPr>
              <a:t>المدرس : عمار غازي ابراهيم </a:t>
            </a:r>
          </a:p>
          <a:p>
            <a:pPr algn="ctr"/>
            <a:endParaRPr lang="en-US" sz="3600" cap="small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7179"/>
            <a:ext cx="1066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130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b="1" dirty="0" smtClean="0"/>
              <a:t>تمرين شامل : </a:t>
            </a:r>
          </a:p>
          <a:p>
            <a:pPr marL="0" indent="0" algn="r" rtl="1">
              <a:buNone/>
            </a:pPr>
            <a:r>
              <a:rPr lang="ar-IQ" sz="2000" b="1" dirty="0" smtClean="0"/>
              <a:t>في بداية سنة 2018 أسس عبداللطيف شركته التجارية بالأرصدة الآتية :</a:t>
            </a:r>
          </a:p>
          <a:p>
            <a:pPr marL="0" indent="0" algn="r" rtl="1">
              <a:buNone/>
            </a:pPr>
            <a:r>
              <a:rPr lang="ar-IQ" sz="2000" b="1" dirty="0"/>
              <a:t> </a:t>
            </a:r>
            <a:r>
              <a:rPr lang="ar-IQ" sz="2000" b="1" dirty="0" smtClean="0"/>
              <a:t>( </a:t>
            </a:r>
            <a:r>
              <a:rPr lang="en-US" sz="2000" b="1" dirty="0" smtClean="0">
                <a:solidFill>
                  <a:srgbClr val="FF0000"/>
                </a:solidFill>
              </a:rPr>
              <a:t>10,000,000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صندوق ، </a:t>
            </a:r>
            <a:r>
              <a:rPr lang="en-US" sz="2000" b="1" dirty="0" smtClean="0">
                <a:solidFill>
                  <a:srgbClr val="FF0000"/>
                </a:solidFill>
              </a:rPr>
              <a:t>3,500,000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بضـــاعة، </a:t>
            </a:r>
            <a:r>
              <a:rPr lang="en-US" sz="2000" b="1" dirty="0" smtClean="0">
                <a:solidFill>
                  <a:srgbClr val="FF0000"/>
                </a:solidFill>
              </a:rPr>
              <a:t>3,000,000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أثاث ، </a:t>
            </a:r>
            <a:r>
              <a:rPr lang="en-US" sz="2000" b="1" dirty="0" smtClean="0">
                <a:solidFill>
                  <a:srgbClr val="FF0000"/>
                </a:solidFill>
              </a:rPr>
              <a:t>1,000,000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دائنون ، ( أياد ) ، رأس المال ؟ . </a:t>
            </a:r>
          </a:p>
          <a:p>
            <a:pPr marL="0" indent="0" algn="r" rtl="1">
              <a:buNone/>
            </a:pPr>
            <a:r>
              <a:rPr lang="ar-IQ" sz="2000" b="1" dirty="0" smtClean="0"/>
              <a:t>وقد حصلت العمليات الآتية خلال الشهر الأول من السنة أعلاه : 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1 / 1  أشترى بضاعة من خضر بمبلغ ( </a:t>
            </a:r>
            <a:r>
              <a:rPr lang="en-US" sz="2000" b="1" dirty="0" smtClean="0">
                <a:solidFill>
                  <a:srgbClr val="FF0000"/>
                </a:solidFill>
              </a:rPr>
              <a:t>5000000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) دينار على الحساب .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1/ 1   قدم الكمبيالة إلى خضر تستحق عند الطلب .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10/ 1 باع بضاعة الى مصطفى بمبلغ ( </a:t>
            </a:r>
            <a:r>
              <a:rPr lang="en-US" sz="2000" b="1" dirty="0" smtClean="0">
                <a:solidFill>
                  <a:srgbClr val="FF0000"/>
                </a:solidFill>
              </a:rPr>
              <a:t>1000000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) دينار بكمبيالة تستحق عند الطلب.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17/ 1 اشترى بضاعة من سمير بمبلغ ( </a:t>
            </a:r>
            <a:r>
              <a:rPr lang="en-US" sz="2000" b="1" dirty="0" smtClean="0">
                <a:solidFill>
                  <a:srgbClr val="FF0000"/>
                </a:solidFill>
              </a:rPr>
              <a:t>1500000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) دينار بالآجل .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17/ 1 قام عبداللطيف بتظهير الكمبيالة التي استلمها من مصطفى الى سمير وسدد المتبقي نقدا .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18/ 1 اشترى سيارة من شركة سردار للسيارات بمبلغ ( </a:t>
            </a:r>
            <a:r>
              <a:rPr lang="en-US" sz="2000" b="1" dirty="0" smtClean="0">
                <a:solidFill>
                  <a:srgbClr val="FF0000"/>
                </a:solidFill>
              </a:rPr>
              <a:t>12000000</a:t>
            </a:r>
            <a:r>
              <a:rPr lang="ar-IQ" sz="2000" b="1" dirty="0" smtClean="0"/>
              <a:t>) دينار لأغراض النشاط دفع منها (</a:t>
            </a:r>
            <a:r>
              <a:rPr lang="en-US" sz="2000" b="1" dirty="0" smtClean="0">
                <a:solidFill>
                  <a:srgbClr val="FF0000"/>
                </a:solidFill>
              </a:rPr>
              <a:t>6000000</a:t>
            </a:r>
            <a:r>
              <a:rPr lang="ar-IQ" sz="2000" b="1" dirty="0" smtClean="0"/>
              <a:t>) دينار نقدا والباقي على الحساب .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19/ 1 تعهد بدفع المبلغ المتبقي لشركة سردار للسيارات بموجب كمبيالة تستحق بعد شهرين ، وقد قبلت شركة سردار بذلك .</a:t>
            </a:r>
          </a:p>
          <a:p>
            <a:pPr marL="457200" indent="-457200" algn="r" rtl="1">
              <a:buAutoNum type="arabicPeriod"/>
            </a:pPr>
            <a:r>
              <a:rPr lang="ar-IQ" sz="2000" b="1" dirty="0" smtClean="0"/>
              <a:t>في 20/ 1 باع بضاعة الى ثامر بمبلغ ( </a:t>
            </a:r>
            <a:r>
              <a:rPr lang="en-US" sz="2000" b="1" dirty="0" smtClean="0">
                <a:solidFill>
                  <a:srgbClr val="FF0000"/>
                </a:solidFill>
              </a:rPr>
              <a:t>700000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) دينار استلم (</a:t>
            </a:r>
            <a:r>
              <a:rPr lang="ar-IQ" sz="2000" b="1" dirty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500000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) دينار والباقي بكمبيالة تستحق بعد سبعة أيام .</a:t>
            </a:r>
          </a:p>
        </p:txBody>
      </p:sp>
    </p:spTree>
    <p:extLst>
      <p:ext uri="{BB962C8B-B14F-4D97-AF65-F5344CB8AC3E}">
        <p14:creationId xmlns:p14="http://schemas.microsoft.com/office/powerpoint/2010/main" val="33671758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2000" b="1" dirty="0" smtClean="0"/>
              <a:t> 9-    في 22/ 2 تم سداد نقدا قيمة الكمبيالة المدفوعة الى خضر .</a:t>
            </a:r>
          </a:p>
          <a:p>
            <a:pPr marL="0" indent="0" algn="r" rtl="1">
              <a:buNone/>
            </a:pPr>
            <a:r>
              <a:rPr lang="ar-IQ" sz="2000" b="1" dirty="0" smtClean="0"/>
              <a:t>10-   في 27/ 2 رفض ثامر سداد قيمة الكمبيالة . </a:t>
            </a:r>
          </a:p>
          <a:p>
            <a:pPr marL="0" indent="0" algn="r" rtl="1">
              <a:buNone/>
            </a:pPr>
            <a:r>
              <a:rPr lang="ar-IQ" sz="2000" b="1" dirty="0" smtClean="0"/>
              <a:t>11-   في 1/ 3  رفع دعوة قضائية ضد ثامر وقد تحمل مصروفات بمبلغ (</a:t>
            </a:r>
            <a:r>
              <a:rPr lang="ar-IQ" sz="2000" b="1" dirty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250000</a:t>
            </a:r>
            <a:r>
              <a:rPr lang="ar-IQ" sz="2000" b="1" dirty="0" smtClean="0">
                <a:solidFill>
                  <a:srgbClr val="FF0000"/>
                </a:solidFill>
              </a:rPr>
              <a:t> </a:t>
            </a:r>
            <a:r>
              <a:rPr lang="ar-IQ" sz="2000" b="1" dirty="0" smtClean="0"/>
              <a:t>) دينار </a:t>
            </a:r>
          </a:p>
          <a:p>
            <a:pPr marL="0" indent="0" algn="r" rtl="1">
              <a:buNone/>
            </a:pPr>
            <a:r>
              <a:rPr lang="ar-IQ" sz="2000" b="1" dirty="0" smtClean="0"/>
              <a:t>12-   في 10/ 3 سدد ثامر مبلغ الكمبيالة والمصروفات القضائية نقدا . </a:t>
            </a:r>
          </a:p>
          <a:p>
            <a:pPr marL="0" indent="0" algn="r" rtl="1">
              <a:buNone/>
            </a:pPr>
            <a:r>
              <a:rPr lang="ar-IQ" sz="2000" b="1" dirty="0" smtClean="0"/>
              <a:t>المطلوب / تسجيل القيود المحاسبية اللازمة في سجل يومية شركة عبداللطيف التجارية . </a:t>
            </a:r>
          </a:p>
          <a:p>
            <a:pPr marL="0" indent="0" algn="r" rtl="1">
              <a:buNone/>
            </a:pPr>
            <a:r>
              <a:rPr lang="ar-IQ" sz="2000" b="1" dirty="0" smtClean="0"/>
              <a:t>................................................................................................</a:t>
            </a:r>
          </a:p>
          <a:p>
            <a:pPr marL="0" indent="0" algn="r" rtl="1">
              <a:buNone/>
            </a:pPr>
            <a:r>
              <a:rPr lang="ar-IQ" sz="2000" b="1" dirty="0" smtClean="0">
                <a:solidFill>
                  <a:srgbClr val="FF0000"/>
                </a:solidFill>
              </a:rPr>
              <a:t>الحل : </a:t>
            </a:r>
          </a:p>
          <a:p>
            <a:pPr marL="0" indent="0" algn="r" rtl="1">
              <a:buNone/>
            </a:pPr>
            <a:r>
              <a:rPr lang="ar-IQ" dirty="0" smtClean="0"/>
              <a:t>      </a:t>
            </a:r>
            <a:endParaRPr lang="en-US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46206"/>
              </p:ext>
            </p:extLst>
          </p:nvPr>
        </p:nvGraphicFramePr>
        <p:xfrm>
          <a:off x="251520" y="2924945"/>
          <a:ext cx="8424936" cy="38765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95860"/>
                <a:gridCol w="4529076"/>
              </a:tblGrid>
              <a:tr h="49322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000" b="1" dirty="0" smtClean="0"/>
                        <a:t>سجلات شركة عبداللطيف 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sz="2000" b="1" dirty="0" smtClean="0"/>
                        <a:t>سجلات شركة عبداللطيف 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23202">
                <a:tc>
                  <a:txBody>
                    <a:bodyPr/>
                    <a:lstStyle/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- في نفس اليوم قدم كمبيالة الى خضر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</a:t>
                      </a:r>
                      <a:r>
                        <a:rPr lang="en-US" b="1" baseline="0" dirty="0" smtClean="0"/>
                        <a:t>5000000</a:t>
                      </a:r>
                      <a:r>
                        <a:rPr lang="ar-IQ" b="1" baseline="0" dirty="0" smtClean="0"/>
                        <a:t> من حــــ/ الدائنون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</a:t>
                      </a:r>
                      <a:r>
                        <a:rPr lang="en-US" b="1" baseline="0" dirty="0" smtClean="0"/>
                        <a:t>5000000</a:t>
                      </a:r>
                      <a:r>
                        <a:rPr lang="ar-IQ" b="1" baseline="0" dirty="0" smtClean="0"/>
                        <a:t> الى حـــ/ </a:t>
                      </a:r>
                      <a:r>
                        <a:rPr lang="ar-IQ" b="1" baseline="0" dirty="0" err="1" smtClean="0"/>
                        <a:t>ا.د</a:t>
                      </a:r>
                      <a:r>
                        <a:rPr lang="ar-IQ" b="1" baseline="0" dirty="0" smtClean="0"/>
                        <a:t>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...........................................................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- في 10/ 1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</a:t>
                      </a:r>
                      <a:r>
                        <a:rPr lang="en-US" b="1" baseline="0" dirty="0" smtClean="0"/>
                        <a:t>1000000</a:t>
                      </a:r>
                      <a:r>
                        <a:rPr lang="ar-IQ" b="1" baseline="0" dirty="0" smtClean="0"/>
                        <a:t> من حــــ/ </a:t>
                      </a:r>
                      <a:r>
                        <a:rPr lang="ar-IQ" b="1" baseline="0" dirty="0" err="1" smtClean="0"/>
                        <a:t>ا.ق</a:t>
                      </a:r>
                      <a:r>
                        <a:rPr lang="ar-IQ" b="1" baseline="0" dirty="0" smtClean="0"/>
                        <a:t>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</a:t>
                      </a:r>
                      <a:r>
                        <a:rPr lang="en-US" b="1" baseline="0" dirty="0" smtClean="0"/>
                        <a:t>1000000</a:t>
                      </a:r>
                      <a:r>
                        <a:rPr lang="ar-IQ" b="1" baseline="0" dirty="0" smtClean="0"/>
                        <a:t> الى حـــ/ المبيعات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...........................................................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- في 17 / 1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</a:t>
                      </a:r>
                      <a:r>
                        <a:rPr lang="en-US" b="1" baseline="0" dirty="0" smtClean="0"/>
                        <a:t>1500000</a:t>
                      </a:r>
                      <a:r>
                        <a:rPr lang="ar-IQ" b="1" baseline="0" dirty="0" smtClean="0"/>
                        <a:t> من حــــ/ المشتريات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</a:t>
                      </a:r>
                      <a:r>
                        <a:rPr lang="en-US" b="1" baseline="0" dirty="0" smtClean="0"/>
                        <a:t>1500000</a:t>
                      </a:r>
                      <a:r>
                        <a:rPr lang="ar-IQ" b="1" baseline="0" dirty="0" smtClean="0"/>
                        <a:t> الى حــــ/ الدائنون (سمير) 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في بداية</a:t>
                      </a:r>
                      <a:r>
                        <a:rPr lang="ar-IQ" sz="1800" b="1" baseline="0" dirty="0" smtClean="0"/>
                        <a:t> سنة 2018 :      </a:t>
                      </a:r>
                      <a:r>
                        <a:rPr lang="ar-IQ" sz="1800" b="1" dirty="0" smtClean="0"/>
                        <a:t>من مذكورين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                       </a:t>
                      </a:r>
                      <a:r>
                        <a:rPr lang="en-US" sz="1800" b="1" dirty="0" smtClean="0"/>
                        <a:t>10000000</a:t>
                      </a:r>
                      <a:r>
                        <a:rPr lang="ar-IQ" sz="1800" b="1" dirty="0" smtClean="0"/>
                        <a:t> حـــ/ صنـــدوق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                       </a:t>
                      </a:r>
                      <a:r>
                        <a:rPr lang="en-US" sz="1800" b="1" dirty="0" smtClean="0"/>
                        <a:t>3500000</a:t>
                      </a:r>
                      <a:r>
                        <a:rPr lang="ar-IQ" sz="1800" b="1" dirty="0" smtClean="0"/>
                        <a:t>   حــــ/ بضاعـــة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                        </a:t>
                      </a:r>
                      <a:r>
                        <a:rPr lang="en-US" sz="1800" b="1" dirty="0" smtClean="0"/>
                        <a:t>3000000</a:t>
                      </a:r>
                      <a:r>
                        <a:rPr lang="ar-IQ" sz="1800" b="1" dirty="0" smtClean="0"/>
                        <a:t>  حــــ/ أثـــــــــاث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                              الى مذكورين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                                   </a:t>
                      </a:r>
                      <a:r>
                        <a:rPr lang="en-US" sz="1800" b="1" dirty="0" smtClean="0"/>
                        <a:t>1000000</a:t>
                      </a:r>
                      <a:r>
                        <a:rPr lang="ar-IQ" sz="1800" b="1" dirty="0" smtClean="0"/>
                        <a:t> حـــ/ دائنــــــــون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                                </a:t>
                      </a:r>
                      <a:r>
                        <a:rPr lang="en-US" sz="1800" b="1" dirty="0" smtClean="0"/>
                        <a:t>15500000 </a:t>
                      </a:r>
                      <a:r>
                        <a:rPr lang="ar-IQ" sz="1800" b="1" dirty="0" smtClean="0"/>
                        <a:t> حـــ/ رأس المـال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IQ" sz="1800" b="1" dirty="0" smtClean="0"/>
                        <a:t>.............................................................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baseline="0" dirty="0" smtClean="0"/>
                        <a:t>في 1 / 1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</a:t>
                      </a:r>
                      <a:r>
                        <a:rPr lang="en-US" b="1" baseline="0" dirty="0" smtClean="0"/>
                        <a:t>5000000</a:t>
                      </a:r>
                      <a:r>
                        <a:rPr lang="ar-IQ" b="1" baseline="0" dirty="0" smtClean="0"/>
                        <a:t> من حـــــ/ المشتريات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 </a:t>
                      </a:r>
                      <a:r>
                        <a:rPr lang="en-US" b="1" baseline="0" dirty="0" smtClean="0"/>
                        <a:t>5000000</a:t>
                      </a:r>
                      <a:r>
                        <a:rPr lang="ar-IQ" b="1" baseline="0" dirty="0" smtClean="0"/>
                        <a:t> الى حــــ/ الدائنون ( خضر ) </a:t>
                      </a:r>
                      <a:endParaRPr lang="en-US" b="1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0241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33740004"/>
              </p:ext>
            </p:extLst>
          </p:nvPr>
        </p:nvGraphicFramePr>
        <p:xfrm>
          <a:off x="323528" y="188640"/>
          <a:ext cx="8280920" cy="64807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40460"/>
                <a:gridCol w="4140460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2000" dirty="0" smtClean="0"/>
                        <a:t>سجلات شركة عبداللطيف </a:t>
                      </a:r>
                      <a:endParaRPr lang="en-US" sz="20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000" dirty="0" smtClean="0"/>
                        <a:t>سجلات شركة عبداللطيف </a:t>
                      </a:r>
                      <a:endParaRPr lang="ar-IQ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976664">
                <a:tc>
                  <a:txBody>
                    <a:bodyPr/>
                    <a:lstStyle/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dirty="0" smtClean="0"/>
                        <a:t>في 22 / 2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dirty="0" smtClean="0"/>
                        <a:t>     </a:t>
                      </a:r>
                      <a:r>
                        <a:rPr lang="en-US" b="1" dirty="0" smtClean="0"/>
                        <a:t>5000000</a:t>
                      </a:r>
                      <a:r>
                        <a:rPr lang="ar-IQ" b="1" dirty="0" smtClean="0"/>
                        <a:t> من حــــ/ </a:t>
                      </a:r>
                      <a:r>
                        <a:rPr lang="ar-IQ" b="1" dirty="0" err="1" smtClean="0"/>
                        <a:t>ا.د</a:t>
                      </a:r>
                      <a:r>
                        <a:rPr lang="ar-IQ" b="1" baseline="0" dirty="0" smtClean="0"/>
                        <a:t>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 </a:t>
                      </a:r>
                      <a:r>
                        <a:rPr lang="en-US" b="1" baseline="0" dirty="0" smtClean="0"/>
                        <a:t>5000000</a:t>
                      </a:r>
                      <a:r>
                        <a:rPr lang="ar-IQ" b="1" baseline="0" dirty="0" smtClean="0"/>
                        <a:t>  الى حـــ/ الصندوق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...........................................................</a:t>
                      </a:r>
                      <a:endParaRPr lang="ar-IQ" b="0" baseline="0" dirty="0" smtClean="0"/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baseline="0" dirty="0" smtClean="0"/>
                        <a:t>في 27 / 2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</a:t>
                      </a:r>
                      <a:r>
                        <a:rPr lang="en-US" b="1" baseline="0" dirty="0" smtClean="0"/>
                        <a:t>200000</a:t>
                      </a:r>
                      <a:r>
                        <a:rPr lang="ar-IQ" b="1" baseline="0" dirty="0" smtClean="0"/>
                        <a:t> من حـــ/ المدينون ( ثامر )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</a:t>
                      </a:r>
                      <a:r>
                        <a:rPr lang="en-US" b="1" baseline="0" dirty="0" smtClean="0"/>
                        <a:t>200000</a:t>
                      </a:r>
                      <a:r>
                        <a:rPr lang="ar-IQ" b="1" baseline="0" dirty="0" smtClean="0"/>
                        <a:t> الى حـــ/ </a:t>
                      </a:r>
                      <a:r>
                        <a:rPr lang="ar-IQ" b="1" baseline="0" dirty="0" err="1" smtClean="0"/>
                        <a:t>ا.ق</a:t>
                      </a:r>
                      <a:r>
                        <a:rPr lang="ar-IQ" b="1" baseline="0" dirty="0" smtClean="0"/>
                        <a:t>         </a:t>
                      </a:r>
                      <a:r>
                        <a:rPr lang="ar-IQ" b="1" baseline="0" dirty="0" smtClean="0"/>
                        <a:t>الغاء </a:t>
                      </a:r>
                      <a:r>
                        <a:rPr lang="ar-IQ" b="1" baseline="0" dirty="0" smtClean="0"/>
                        <a:t>الكمبيالة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.........................................................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baseline="0" dirty="0" smtClean="0"/>
                        <a:t>في 1 / 3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</a:t>
                      </a:r>
                      <a:r>
                        <a:rPr lang="en-US" b="1" baseline="0" dirty="0" smtClean="0"/>
                        <a:t>250000</a:t>
                      </a:r>
                      <a:r>
                        <a:rPr lang="ar-IQ" b="1" baseline="0" dirty="0" smtClean="0"/>
                        <a:t> من حــــ/ المدينون ( ثامر)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</a:t>
                      </a:r>
                      <a:r>
                        <a:rPr lang="en-US" b="1" baseline="0" dirty="0" smtClean="0"/>
                        <a:t>250000</a:t>
                      </a:r>
                      <a:r>
                        <a:rPr lang="ar-IQ" b="1" baseline="0" dirty="0" smtClean="0"/>
                        <a:t> الى حـــ/ الصندوق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>
                          <a:solidFill>
                            <a:srgbClr val="FF0000"/>
                          </a:solidFill>
                        </a:rPr>
                        <a:t> دفع مصروفات قضائية عن الدعوة المقامة ضد ثامر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0" baseline="0" dirty="0" smtClean="0"/>
                        <a:t>.........................................................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baseline="0" dirty="0" smtClean="0"/>
                        <a:t>في 10 / 3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</a:t>
                      </a:r>
                      <a:r>
                        <a:rPr lang="en-US" b="1" baseline="0" dirty="0" smtClean="0"/>
                        <a:t>200000</a:t>
                      </a:r>
                      <a:r>
                        <a:rPr lang="ar-IQ" b="1" baseline="0" dirty="0" smtClean="0"/>
                        <a:t> + </a:t>
                      </a:r>
                      <a:r>
                        <a:rPr lang="en-US" b="1" baseline="0" dirty="0" smtClean="0"/>
                        <a:t>250000</a:t>
                      </a:r>
                      <a:r>
                        <a:rPr lang="ar-IQ" b="1" baseline="0" dirty="0" smtClean="0"/>
                        <a:t> =       </a:t>
                      </a:r>
                      <a:r>
                        <a:rPr lang="en-US" b="1" baseline="0" dirty="0" smtClean="0"/>
                        <a:t>450000</a:t>
                      </a:r>
                      <a:r>
                        <a:rPr lang="ar-IQ" b="1" baseline="0" dirty="0" smtClean="0"/>
                        <a:t>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endParaRPr lang="ar-IQ" b="1" dirty="0" smtClean="0"/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dirty="0" smtClean="0"/>
                        <a:t> </a:t>
                      </a:r>
                      <a:r>
                        <a:rPr lang="ar-IQ" sz="1600" b="1" dirty="0" smtClean="0">
                          <a:solidFill>
                            <a:srgbClr val="FF0000"/>
                          </a:solidFill>
                        </a:rPr>
                        <a:t>قيمة الكمبيالة   رسوم قضائية     المبلغ المستحق على ثامر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endParaRPr lang="ar-IQ" sz="1600" b="1" dirty="0" smtClean="0"/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sz="1600" b="1" dirty="0" smtClean="0"/>
                        <a:t>   </a:t>
                      </a:r>
                      <a:r>
                        <a:rPr kumimoji="0" lang="ar-IQ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450000</a:t>
                      </a:r>
                      <a:r>
                        <a:rPr kumimoji="0" lang="ar-IQ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من حـــ/ الصندوق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kumimoji="0" lang="ar-IQ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450000</a:t>
                      </a:r>
                      <a:r>
                        <a:rPr kumimoji="0" lang="ar-IQ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الى حـــ/ المدينون  </a:t>
                      </a: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dirty="0" smtClean="0"/>
                        <a:t>في 17/</a:t>
                      </a:r>
                      <a:r>
                        <a:rPr lang="ar-IQ" b="1" baseline="0" dirty="0" smtClean="0"/>
                        <a:t> 1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</a:t>
                      </a:r>
                      <a:r>
                        <a:rPr lang="en-US" b="1" baseline="0" dirty="0" smtClean="0"/>
                        <a:t>1500000</a:t>
                      </a:r>
                      <a:r>
                        <a:rPr lang="ar-IQ" b="1" baseline="0" dirty="0" smtClean="0"/>
                        <a:t> من حـــ/ الدائنون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 الى مذكــــورين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  </a:t>
                      </a:r>
                      <a:r>
                        <a:rPr lang="en-US" b="1" baseline="0" dirty="0" smtClean="0"/>
                        <a:t>1000000</a:t>
                      </a:r>
                      <a:r>
                        <a:rPr lang="ar-IQ" b="1" baseline="0" dirty="0" smtClean="0"/>
                        <a:t> حـــ/ </a:t>
                      </a:r>
                      <a:r>
                        <a:rPr lang="ar-IQ" b="1" baseline="0" dirty="0" err="1" smtClean="0"/>
                        <a:t>ا.ق</a:t>
                      </a:r>
                      <a:r>
                        <a:rPr lang="ar-IQ" b="1" baseline="0" dirty="0" smtClean="0"/>
                        <a:t>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   </a:t>
                      </a:r>
                      <a:r>
                        <a:rPr lang="en-US" b="1" baseline="0" dirty="0" smtClean="0"/>
                        <a:t>500000</a:t>
                      </a:r>
                      <a:r>
                        <a:rPr lang="ar-IQ" b="1" baseline="0" dirty="0" smtClean="0"/>
                        <a:t>  حــــ/ الصندوق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......................................................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baseline="0" dirty="0" smtClean="0"/>
                        <a:t>في 18/ 1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</a:t>
                      </a:r>
                      <a:r>
                        <a:rPr lang="en-US" b="1" baseline="0" dirty="0" smtClean="0"/>
                        <a:t>12000000</a:t>
                      </a:r>
                      <a:r>
                        <a:rPr lang="ar-IQ" b="1" baseline="0" dirty="0" smtClean="0"/>
                        <a:t> من حـــ/ السيارات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 الى مذكورين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</a:t>
                      </a:r>
                      <a:r>
                        <a:rPr lang="en-US" b="1" baseline="0" dirty="0" smtClean="0"/>
                        <a:t>6000000</a:t>
                      </a:r>
                      <a:r>
                        <a:rPr lang="ar-IQ" b="1" baseline="0" dirty="0" smtClean="0"/>
                        <a:t> حــــ/ الصندوق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</a:t>
                      </a:r>
                      <a:r>
                        <a:rPr lang="en-US" b="1" baseline="0" dirty="0" smtClean="0"/>
                        <a:t>6000000</a:t>
                      </a:r>
                      <a:r>
                        <a:rPr lang="ar-IQ" b="1" baseline="0" dirty="0" smtClean="0"/>
                        <a:t> حـــــ/ الدائنون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......................................................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baseline="0" dirty="0" smtClean="0"/>
                        <a:t>في 19/ 1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</a:t>
                      </a:r>
                      <a:r>
                        <a:rPr lang="en-US" b="1" baseline="0" dirty="0" smtClean="0"/>
                        <a:t>6000000</a:t>
                      </a:r>
                      <a:r>
                        <a:rPr lang="ar-IQ" b="1" baseline="0" dirty="0" smtClean="0"/>
                        <a:t> من حـــ/ الدائنون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</a:t>
                      </a:r>
                      <a:r>
                        <a:rPr lang="en-US" b="1" baseline="0" dirty="0" smtClean="0"/>
                        <a:t>6000000</a:t>
                      </a:r>
                      <a:r>
                        <a:rPr lang="ar-IQ" b="1" baseline="0" dirty="0" smtClean="0"/>
                        <a:t> الى حــــ/ </a:t>
                      </a:r>
                      <a:r>
                        <a:rPr lang="ar-IQ" b="1" baseline="0" dirty="0" err="1" smtClean="0"/>
                        <a:t>ا.د</a:t>
                      </a:r>
                      <a:r>
                        <a:rPr lang="ar-IQ" b="1" baseline="0" dirty="0" smtClean="0"/>
                        <a:t>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.....................................................</a:t>
                      </a:r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ar-IQ" b="1" baseline="0" dirty="0" smtClean="0"/>
                        <a:t>في 20/ 1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من مذكـــــورين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</a:t>
                      </a:r>
                      <a:r>
                        <a:rPr lang="en-US" b="1" baseline="0" dirty="0" smtClean="0"/>
                        <a:t>500000</a:t>
                      </a:r>
                      <a:r>
                        <a:rPr lang="ar-IQ" b="1" baseline="0" dirty="0" smtClean="0"/>
                        <a:t> حـــ/ الصندوق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</a:t>
                      </a:r>
                      <a:r>
                        <a:rPr lang="en-US" b="1" baseline="0" dirty="0" smtClean="0"/>
                        <a:t>200000</a:t>
                      </a:r>
                      <a:r>
                        <a:rPr lang="ar-IQ" b="1" baseline="0" dirty="0" smtClean="0"/>
                        <a:t> حــــ/ </a:t>
                      </a:r>
                      <a:r>
                        <a:rPr lang="ar-IQ" b="1" baseline="0" dirty="0" err="1" smtClean="0"/>
                        <a:t>ا.ق</a:t>
                      </a:r>
                      <a:r>
                        <a:rPr lang="ar-IQ" b="1" baseline="0" dirty="0" smtClean="0"/>
                        <a:t>          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IQ" b="1" baseline="0" dirty="0" smtClean="0"/>
                        <a:t>                 </a:t>
                      </a:r>
                      <a:r>
                        <a:rPr lang="en-US" b="1" baseline="0" dirty="0" smtClean="0"/>
                        <a:t>700000</a:t>
                      </a:r>
                      <a:r>
                        <a:rPr lang="ar-IQ" b="1" baseline="0" dirty="0" smtClean="0"/>
                        <a:t> الى حــــ/ المبيعات     </a:t>
                      </a:r>
                    </a:p>
                  </a:txBody>
                  <a:tcPr>
                    <a:solidFill>
                      <a:schemeClr val="bg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رابط مستقيم 5"/>
          <p:cNvCxnSpPr/>
          <p:nvPr/>
        </p:nvCxnSpPr>
        <p:spPr>
          <a:xfrm flipH="1">
            <a:off x="5150192" y="4446240"/>
            <a:ext cx="7200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V="1">
            <a:off x="5150192" y="3645024"/>
            <a:ext cx="0" cy="792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5144077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1547664" y="2564904"/>
            <a:ext cx="3677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3779912" y="50851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2771800" y="509296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1394955" y="50851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068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دفق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8316</TotalTime>
  <Words>603</Words>
  <Application>Microsoft Office PowerPoint</Application>
  <PresentationFormat>عرض على الشاشة (3:4)‏</PresentationFormat>
  <Paragraphs>92</Paragraphs>
  <Slides>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4</vt:i4>
      </vt:variant>
    </vt:vector>
  </HeadingPairs>
  <TitlesOfParts>
    <vt:vector size="6" baseType="lpstr">
      <vt:lpstr>مشربية</vt:lpstr>
      <vt:lpstr>تدفق</vt:lpstr>
      <vt:lpstr>    جامعة ديالى                                                      الكورس الثاني كلية الإدارة والاقتصاد                                         مادة : مبادئ محاسبة 2   قسم الإدارة العامة                                                               محاضرة / الأوراق التجارية ( الكمبيالات)                                           حل تماريــــــــــــــــــــــــــــــــن 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 marsa</dc:creator>
  <cp:lastModifiedBy>al marsa</cp:lastModifiedBy>
  <cp:revision>357</cp:revision>
  <cp:lastPrinted>2019-12-17T18:52:04Z</cp:lastPrinted>
  <dcterms:created xsi:type="dcterms:W3CDTF">2019-09-19T18:40:57Z</dcterms:created>
  <dcterms:modified xsi:type="dcterms:W3CDTF">2020-06-30T15:56:15Z</dcterms:modified>
</cp:coreProperties>
</file>